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63" r:id="rId17"/>
    <p:sldId id="272" r:id="rId18"/>
    <p:sldId id="273" r:id="rId19"/>
    <p:sldId id="274" r:id="rId20"/>
    <p:sldId id="275" r:id="rId21"/>
    <p:sldId id="276" r:id="rId22"/>
    <p:sldId id="277" r:id="rId23"/>
    <p:sldId id="282" r:id="rId24"/>
    <p:sldId id="279" r:id="rId25"/>
    <p:sldId id="280" r:id="rId26"/>
    <p:sldId id="281" r:id="rId27"/>
  </p:sldIdLst>
  <p:sldSz cx="18288000" cy="10287000"/>
  <p:notesSz cx="7104063" cy="10234613"/>
  <p:embeddedFontLst>
    <p:embeddedFont>
      <p:font typeface="Pretendard Black" panose="020B0600000101010101" charset="-127"/>
      <p:bold r:id="rId29"/>
    </p:embeddedFont>
    <p:embeddedFont>
      <p:font typeface="Pretendard Bold" panose="020B0600000101010101" charset="-127"/>
      <p:bold r:id="rId30"/>
    </p:embeddedFont>
    <p:embeddedFont>
      <p:font typeface="Pretendard ExtraBold" panose="020B0600000101010101" charset="-127"/>
      <p:bold r:id="rId31"/>
    </p:embeddedFont>
    <p:embeddedFont>
      <p:font typeface="Pretendard Light" panose="020B0600000101010101" charset="-127"/>
      <p:regular r:id="rId32"/>
    </p:embeddedFont>
    <p:embeddedFont>
      <p:font typeface="Pretendard Medium" panose="020B0600000101010101" charset="-127"/>
      <p:bold r:id="rId33"/>
    </p:embeddedFont>
    <p:embeddedFont>
      <p:font typeface="Pretendard Regular" panose="020B0600000101010101" charset="-127"/>
      <p:regular r:id="rId34"/>
    </p:embeddedFont>
    <p:embeddedFont>
      <p:font typeface="Pretendard SemiBold" panose="020B0600000101010101" charset="-127"/>
      <p:bold r:id="rId35"/>
    </p:embeddedFont>
    <p:embeddedFont>
      <p:font typeface="Anek Bangla Expanded Bold" panose="020B0600000101010101" charset="0"/>
      <p:bold r:id="rId36"/>
    </p:embeddedFont>
    <p:embeddedFont>
      <p:font typeface="Anek Bangla Expanded Medium" panose="020B0600000101010101" charset="0"/>
      <p:bold r:id="rId37"/>
    </p:embeddedFont>
    <p:embeddedFont>
      <p:font typeface="Anek Bangla Expanded SemiBold" panose="020B0600000101010101" charset="0"/>
      <p:bold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705" autoAdjust="0"/>
  </p:normalViewPr>
  <p:slideViewPr>
    <p:cSldViewPr>
      <p:cViewPr varScale="1">
        <p:scale>
          <a:sx n="71" d="100"/>
          <a:sy n="71" d="100"/>
        </p:scale>
        <p:origin x="71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8427" cy="513508"/>
          </a:xfrm>
          <a:prstGeom prst="rect">
            <a:avLst/>
          </a:prstGeom>
        </p:spPr>
        <p:txBody>
          <a:bodyPr vert="horz" lIns="99074" tIns="49537" rIns="99074" bIns="49537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3" y="0"/>
            <a:ext cx="3078427" cy="513508"/>
          </a:xfrm>
          <a:prstGeom prst="rect">
            <a:avLst/>
          </a:prstGeom>
        </p:spPr>
        <p:txBody>
          <a:bodyPr vert="horz" lIns="99074" tIns="49537" rIns="99074" bIns="49537" rtlCol="0"/>
          <a:lstStyle>
            <a:lvl1pPr algn="r">
              <a:defRPr sz="1300"/>
            </a:lvl1pPr>
          </a:lstStyle>
          <a:p>
            <a:fld id="{B6A83EA4-2B43-4D28-933B-521826EC5BE6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4" tIns="49537" rIns="99074" bIns="49537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4" tIns="49537" rIns="99074" bIns="49537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8427" cy="513507"/>
          </a:xfrm>
          <a:prstGeom prst="rect">
            <a:avLst/>
          </a:prstGeom>
        </p:spPr>
        <p:txBody>
          <a:bodyPr vert="horz" lIns="99074" tIns="49537" rIns="99074" bIns="49537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3" y="9721107"/>
            <a:ext cx="3078427" cy="513507"/>
          </a:xfrm>
          <a:prstGeom prst="rect">
            <a:avLst/>
          </a:prstGeom>
        </p:spPr>
        <p:txBody>
          <a:bodyPr vert="horz" lIns="99074" tIns="49537" rIns="99074" bIns="49537" rtlCol="0" anchor="b"/>
          <a:lstStyle>
            <a:lvl1pPr algn="r">
              <a:defRPr sz="1300"/>
            </a:lvl1pPr>
          </a:lstStyle>
          <a:p>
            <a:fld id="{AA8D19FB-441B-4E5D-9418-D53E4638FB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619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8D19FB-441B-4E5D-9418-D53E4638FB5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761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4.png"/><Relationship Id="rId4" Type="http://schemas.openxmlformats.org/officeDocument/2006/relationships/image" Target="../media/image15.pn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5.png"/><Relationship Id="rId4" Type="http://schemas.openxmlformats.org/officeDocument/2006/relationships/image" Target="../media/image15.png"/><Relationship Id="rId9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7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8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9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50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3.png"/><Relationship Id="rId21" Type="http://schemas.openxmlformats.org/officeDocument/2006/relationships/image" Target="../media/image68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image" Target="../media/image1.png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15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3.png"/><Relationship Id="rId7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15.png"/><Relationship Id="rId9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80.png"/><Relationship Id="rId4" Type="http://schemas.openxmlformats.org/officeDocument/2006/relationships/image" Target="../media/image15.png"/><Relationship Id="rId9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81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5.png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15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2.png"/><Relationship Id="rId4" Type="http://schemas.openxmlformats.org/officeDocument/2006/relationships/image" Target="../media/image15.pn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0" y="7531100"/>
            <a:ext cx="18542000" cy="2997200"/>
          </a:xfrm>
          <a:prstGeom prst="rect">
            <a:avLst/>
          </a:prstGeom>
          <a:effectLst>
            <a:outerShdw dist="230245" dir="5400000">
              <a:srgbClr val="D8D8D8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71500"/>
            <a:ext cx="16941800" cy="922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4300" y="3556000"/>
            <a:ext cx="3302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2700" y="3479800"/>
            <a:ext cx="330200" cy="279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7924800"/>
            <a:ext cx="16002000" cy="1295400"/>
          </a:xfrm>
          <a:prstGeom prst="rect">
            <a:avLst/>
          </a:prstGeom>
          <a:effectLst>
            <a:outerShdw dist="119617" dir="5400000">
              <a:srgbClr val="D8D8D8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1257300"/>
            <a:ext cx="2286000" cy="622300"/>
          </a:xfrm>
          <a:prstGeom prst="rect">
            <a:avLst/>
          </a:prstGeom>
          <a:effectLst>
            <a:outerShdw dist="71225" dir="5400000">
              <a:srgbClr val="D8D8D8">
                <a:alpha val="100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1397000" y="1384300"/>
            <a:ext cx="1778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100" dirty="0">
                <a:solidFill>
                  <a:srgbClr val="595959"/>
                </a:solidFill>
                <a:latin typeface="Anek Bangla Expanded Bold"/>
              </a:rPr>
              <a:t>2025.05.</a:t>
            </a:r>
            <a:r>
              <a:rPr lang="en-US" sz="2000" spc="-100" dirty="0">
                <a:solidFill>
                  <a:srgbClr val="595959"/>
                </a:solidFill>
                <a:latin typeface="Anek Bangla Expanded Bold"/>
              </a:rPr>
              <a:t>09</a:t>
            </a:r>
            <a:endParaRPr lang="en-US" sz="2000" b="0" i="0" u="none" strike="noStrike" spc="-100" dirty="0">
              <a:solidFill>
                <a:srgbClr val="595959"/>
              </a:solidFill>
              <a:latin typeface="Anek Bangla Expande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289300" y="5105400"/>
            <a:ext cx="117094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800" b="0" i="0" u="none" strike="noStrike" spc="100">
                <a:solidFill>
                  <a:srgbClr val="000000"/>
                </a:solidFill>
                <a:latin typeface="Pretendard ExtraBold"/>
              </a:rPr>
              <a:t>aka. </a:t>
            </a:r>
            <a:r>
              <a:rPr lang="ko-KR" sz="5800" b="0" i="0" u="none" strike="noStrike" spc="100">
                <a:solidFill>
                  <a:srgbClr val="000000"/>
                </a:solidFill>
                <a:ea typeface="Pretendard ExtraBold"/>
              </a:rPr>
              <a:t>반응</a:t>
            </a:r>
            <a:r>
              <a:rPr lang="en-US" sz="5800" b="0" i="0" u="none" strike="noStrike" spc="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5800" b="0" i="0" u="none" strike="noStrike" spc="100">
                <a:solidFill>
                  <a:srgbClr val="000000"/>
                </a:solidFill>
                <a:ea typeface="Pretendard ExtraBold"/>
              </a:rPr>
              <a:t>분석형</a:t>
            </a:r>
            <a:r>
              <a:rPr lang="en-US" sz="5800" b="0" i="0" u="none" strike="noStrike" spc="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5800" b="0" i="0" u="none" strike="noStrike" spc="100">
                <a:solidFill>
                  <a:srgbClr val="000000"/>
                </a:solidFill>
                <a:ea typeface="Pretendard ExtraBold"/>
              </a:rPr>
              <a:t>마케팅</a:t>
            </a:r>
            <a:r>
              <a:rPr lang="en-US" sz="5800" b="0" i="0" u="none" strike="noStrike" spc="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5800" b="0" i="0" u="none" strike="noStrike" spc="100">
                <a:solidFill>
                  <a:srgbClr val="000000"/>
                </a:solidFill>
                <a:ea typeface="Pretendard ExtraBold"/>
              </a:rPr>
              <a:t>자동화</a:t>
            </a:r>
            <a:r>
              <a:rPr lang="en-US" sz="5800" b="0" i="0" u="none" strike="noStrike" spc="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5800" b="0" i="0" u="none" strike="noStrike" spc="100">
                <a:solidFill>
                  <a:srgbClr val="000000"/>
                </a:solidFill>
                <a:ea typeface="Pretendard ExtraBold"/>
              </a:rPr>
              <a:t>플랫폼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12900" y="8242300"/>
            <a:ext cx="150495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3600" b="0" i="0" u="none" strike="noStrike">
                <a:solidFill>
                  <a:srgbClr val="000000"/>
                </a:solidFill>
                <a:ea typeface="Pretendard SemiBold"/>
              </a:rPr>
              <a:t>조선영</a:t>
            </a:r>
            <a:r>
              <a:rPr lang="en-US" sz="3600" b="0" i="0" u="none" strike="noStrike">
                <a:solidFill>
                  <a:srgbClr val="000000"/>
                </a:solidFill>
                <a:latin typeface="Pretendard SemiBold"/>
              </a:rPr>
              <a:t>    </a:t>
            </a:r>
            <a:r>
              <a:rPr lang="ko-KR" sz="3600" b="0" i="0" u="none" strike="noStrike">
                <a:solidFill>
                  <a:srgbClr val="000000"/>
                </a:solidFill>
                <a:ea typeface="Pretendard SemiBold"/>
              </a:rPr>
              <a:t>이찬웅</a:t>
            </a:r>
            <a:r>
              <a:rPr lang="en-US" sz="3600" b="0" i="0" u="none" strike="noStrike">
                <a:solidFill>
                  <a:srgbClr val="000000"/>
                </a:solidFill>
                <a:latin typeface="Pretendard SemiBold"/>
              </a:rPr>
              <a:t>    </a:t>
            </a:r>
            <a:r>
              <a:rPr lang="ko-KR" sz="3600" b="0" i="0" u="none" strike="noStrike">
                <a:solidFill>
                  <a:srgbClr val="000000"/>
                </a:solidFill>
                <a:ea typeface="Pretendard SemiBold"/>
              </a:rPr>
              <a:t>윤상현</a:t>
            </a:r>
            <a:r>
              <a:rPr lang="en-US" sz="3600" b="0" i="0" u="none" strike="noStrike">
                <a:solidFill>
                  <a:srgbClr val="000000"/>
                </a:solidFill>
                <a:latin typeface="Pretendard SemiBold"/>
              </a:rPr>
              <a:t>    </a:t>
            </a:r>
            <a:r>
              <a:rPr lang="ko-KR" sz="3600" b="0" i="0" u="none" strike="noStrike">
                <a:solidFill>
                  <a:srgbClr val="000000"/>
                </a:solidFill>
                <a:ea typeface="Pretendard SemiBold"/>
              </a:rPr>
              <a:t>유지선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833100" y="1384300"/>
            <a:ext cx="63119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595959"/>
                </a:solidFill>
                <a:latin typeface="Anek Bangla Expanded Medium"/>
              </a:rPr>
              <a:t>LG U+ WHY NOT SW CAMP 6</a:t>
            </a:r>
            <a:r>
              <a:rPr lang="ko-KR" sz="1700" b="0" i="0" u="none" strike="noStrike" spc="-100">
                <a:solidFill>
                  <a:srgbClr val="595959"/>
                </a:solidFill>
                <a:ea typeface="Anek Bangla Expanded Medium"/>
              </a:rPr>
              <a:t>기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92900" y="3251200"/>
            <a:ext cx="4914900" cy="138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800" b="0" i="0" u="none" strike="noStrike">
                <a:solidFill>
                  <a:srgbClr val="000000"/>
                </a:solidFill>
                <a:ea typeface="Pretendard Light"/>
              </a:rPr>
              <a:t>돈쭐</a:t>
            </a:r>
            <a:r>
              <a:rPr lang="en-US" sz="7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7800" b="0" i="0" u="none" strike="noStrike">
                <a:solidFill>
                  <a:srgbClr val="000000"/>
                </a:solidFill>
                <a:ea typeface="Pretendard Light"/>
              </a:rPr>
              <a:t>유발자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2700" y="2946400"/>
            <a:ext cx="6794500" cy="661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6200" y="3517900"/>
            <a:ext cx="6438900" cy="2057400"/>
          </a:xfrm>
          <a:prstGeom prst="rect">
            <a:avLst/>
          </a:prstGeom>
          <a:effectLst>
            <a:outerShdw dist="126362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1500" y="3797300"/>
            <a:ext cx="266700" cy="21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13100" y="3886200"/>
            <a:ext cx="266700" cy="215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앱의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주요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기능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핵심기능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500" y="1244600"/>
            <a:ext cx="2717800" cy="2590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617200" y="3898900"/>
            <a:ext cx="56261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플랫폼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분석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서비스</a:t>
            </a:r>
          </a:p>
          <a:p>
            <a:pPr lvl="0" algn="ctr">
              <a:lnSpc>
                <a:spcPct val="1078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플랫폼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성과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비교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제공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88600" y="5930900"/>
            <a:ext cx="6210300" cy="290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endParaRPr/>
          </a:p>
          <a:p>
            <a:pPr lvl="0" algn="l">
              <a:lnSpc>
                <a:spcPct val="132800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사용자의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모든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플랫폼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데이터를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기반으로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,</a:t>
            </a:r>
          </a:p>
          <a:p>
            <a:pPr lvl="0" algn="l">
              <a:lnSpc>
                <a:spcPct val="132800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가장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효과적인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제품과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고객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반응을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정밀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분석</a:t>
            </a:r>
          </a:p>
          <a:p>
            <a:pPr lvl="0" algn="l">
              <a:lnSpc>
                <a:spcPct val="132800"/>
              </a:lnSpc>
            </a:pPr>
            <a:endParaRPr lang="ko-KR" sz="2200" b="0" i="0" u="none" strike="noStrike" spc="-10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32800"/>
              </a:lnSpc>
            </a:pP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ex)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네이버에선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이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제품이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잘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팔리고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이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연령대가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많다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32800"/>
              </a:lnSpc>
            </a:pP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인스타에선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다른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제품이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잘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팔리고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이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연령대가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많다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32800"/>
              </a:lnSpc>
            </a:pPr>
            <a:endParaRPr lang="en-US" sz="1800" b="0" i="0" u="none" strike="noStrike" spc="-100">
              <a:solidFill>
                <a:srgbClr val="595959"/>
              </a:solidFill>
              <a:latin typeface="Pretendard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517900"/>
            <a:ext cx="9207500" cy="5537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6100" y="3517900"/>
            <a:ext cx="6438900" cy="2057400"/>
          </a:xfrm>
          <a:prstGeom prst="rect">
            <a:avLst/>
          </a:prstGeom>
          <a:effectLst>
            <a:outerShdw dist="126362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34700" y="3771900"/>
            <a:ext cx="266700" cy="21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75100" y="3771900"/>
            <a:ext cx="266700" cy="215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앱의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주요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기능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핵심기능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2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500" y="1244600"/>
            <a:ext cx="2717800" cy="2590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163300" y="3898900"/>
            <a:ext cx="56261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플랫폼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데이터와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실시간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반응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분석으로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카카오톡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최적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홍보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문구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추천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20400" y="6070600"/>
            <a:ext cx="6210300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트렌드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&amp;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반응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분석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플랫폼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맞춤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문구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추천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카카오톡으로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간편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발송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성능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자유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인스타그램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제품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링크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추가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248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753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7900" y="3149600"/>
            <a:ext cx="11264900" cy="6350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시스템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흐름도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로그인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화면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500" y="1244600"/>
            <a:ext cx="2717800" cy="2590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9248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1910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400" y="3238500"/>
            <a:ext cx="14414500" cy="6045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시스템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흐름도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메인화면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500" y="1244600"/>
            <a:ext cx="2717800" cy="2590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9248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4152900"/>
            <a:ext cx="15849600" cy="3619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시스템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흐름도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고객관리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500" y="1244600"/>
            <a:ext cx="2717800" cy="2590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9248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9600" y="2997200"/>
            <a:ext cx="6908800" cy="6642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DB_ERD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8039FC61-3B8B-2E0E-118A-96C817FC95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500" y="1244600"/>
            <a:ext cx="2717800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00200" y="279400"/>
            <a:ext cx="13957300" cy="14122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20800" y="5969000"/>
            <a:ext cx="1165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8000" b="0" i="0" u="none" strike="noStrike" spc="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기술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프로젝트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기술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231900"/>
            <a:ext cx="2730500" cy="261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9900" y="3619500"/>
            <a:ext cx="28829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3619500"/>
            <a:ext cx="28829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7600" y="3619500"/>
            <a:ext cx="28829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22400" y="6451600"/>
            <a:ext cx="54737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9900" y="5270500"/>
            <a:ext cx="28829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5270500"/>
            <a:ext cx="28829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7600" y="5270500"/>
            <a:ext cx="28829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597400" y="6464300"/>
            <a:ext cx="5461000" cy="25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143000" y="3708400"/>
            <a:ext cx="838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800" b="0" i="0" u="none" strike="noStrike" spc="500">
                <a:solidFill>
                  <a:srgbClr val="000000"/>
                </a:solidFill>
                <a:latin typeface="Pretendard Bold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43000" y="4381500"/>
            <a:ext cx="2933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2000" b="0" i="0" u="none" strike="noStrike" spc="100">
                <a:solidFill>
                  <a:srgbClr val="000000"/>
                </a:solidFill>
                <a:latin typeface="Pretendard Bold"/>
              </a:rPr>
              <a:t>Front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305300" y="3733800"/>
            <a:ext cx="838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800" b="0" i="0" u="none" strike="noStrike" spc="500">
                <a:solidFill>
                  <a:srgbClr val="000000"/>
                </a:solidFill>
                <a:latin typeface="Pretendard Bold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305300" y="4368800"/>
            <a:ext cx="2933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2000" b="0" i="0" u="none" strike="noStrike" spc="100">
                <a:solidFill>
                  <a:srgbClr val="000000"/>
                </a:solidFill>
                <a:latin typeface="Pretendard Bold"/>
              </a:rPr>
              <a:t>Back 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467600" y="3759200"/>
            <a:ext cx="368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800" b="0" i="0" u="none" strike="noStrike" spc="500">
                <a:solidFill>
                  <a:srgbClr val="000000"/>
                </a:solidFill>
                <a:latin typeface="Pretendard Bold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467600" y="4394200"/>
            <a:ext cx="2933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2000" b="0" i="0" u="none" strike="noStrike" spc="100">
                <a:solidFill>
                  <a:srgbClr val="000000"/>
                </a:solidFill>
                <a:latin typeface="Pretendard Bold"/>
              </a:rPr>
              <a:t>API 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9100" y="3619500"/>
            <a:ext cx="2882900" cy="2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66800" y="3619500"/>
            <a:ext cx="2882900" cy="25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7721600" y="6464300"/>
            <a:ext cx="5499100" cy="25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9100" y="5270500"/>
            <a:ext cx="2882900" cy="25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66800" y="5270500"/>
            <a:ext cx="2882900" cy="25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0896600" y="6477000"/>
            <a:ext cx="5473700" cy="25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532100" y="6159500"/>
            <a:ext cx="1498600" cy="1498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91984" y="5568950"/>
            <a:ext cx="1308100" cy="14351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07300" y="5473700"/>
            <a:ext cx="1536700" cy="1054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19109" y="7277100"/>
            <a:ext cx="1346200" cy="17272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7875" y="5620497"/>
            <a:ext cx="2222500" cy="14605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95500" y="5143500"/>
            <a:ext cx="2832100" cy="15748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94600" y="6794500"/>
            <a:ext cx="2755900" cy="7493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906500" y="5435600"/>
            <a:ext cx="1485900" cy="14859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699500" y="5384800"/>
            <a:ext cx="2209800" cy="12446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01700" y="7423150"/>
            <a:ext cx="3149600" cy="15748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668000" y="5473700"/>
            <a:ext cx="1689100" cy="16891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53300" y="7861300"/>
            <a:ext cx="2997200" cy="11430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10604500" y="3733800"/>
            <a:ext cx="8382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800" b="0" i="0" u="none" strike="noStrike" spc="500">
                <a:solidFill>
                  <a:srgbClr val="000000"/>
                </a:solidFill>
                <a:latin typeface="Pretendard Bold"/>
              </a:rPr>
              <a:t>4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604500" y="4406900"/>
            <a:ext cx="2933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2000" b="0" i="0" u="none" strike="noStrike" spc="100">
                <a:solidFill>
                  <a:srgbClr val="000000"/>
                </a:solidFill>
                <a:latin typeface="Pretendard Bold"/>
              </a:rPr>
              <a:t>DB 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3766800" y="3759200"/>
            <a:ext cx="3683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800" b="0" i="0" u="none" strike="noStrike" spc="500">
                <a:solidFill>
                  <a:srgbClr val="000000"/>
                </a:solidFill>
                <a:latin typeface="Pretendard Bold"/>
              </a:rPr>
              <a:t>5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3766800" y="4432300"/>
            <a:ext cx="2933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2000" b="0" i="0" u="none" strike="noStrike" spc="100">
                <a:solidFill>
                  <a:srgbClr val="000000"/>
                </a:solidFill>
                <a:latin typeface="Pretendard Bold"/>
              </a:rPr>
              <a:t>ETC 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00200" y="279400"/>
            <a:ext cx="13893800" cy="14122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20800" y="5969000"/>
            <a:ext cx="1165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8000" b="0" i="0" u="none" strike="noStrike" spc="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수행</a:t>
            </a:r>
            <a:r>
              <a:rPr lang="en-US" sz="8000" b="0" i="0" u="none" strike="noStrike" spc="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방향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600" y="2209800"/>
            <a:ext cx="11061700" cy="1117600"/>
          </a:xfrm>
          <a:prstGeom prst="rect">
            <a:avLst/>
          </a:prstGeom>
          <a:effectLst>
            <a:outerShdw dist="128365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600" y="3657600"/>
            <a:ext cx="11061700" cy="1117600"/>
          </a:xfrm>
          <a:prstGeom prst="rect">
            <a:avLst/>
          </a:prstGeom>
          <a:effectLst>
            <a:outerShdw dist="128365" dir="5400000">
              <a:srgbClr val="E6E6E6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600" y="5105400"/>
            <a:ext cx="11061700" cy="1117600"/>
          </a:xfrm>
          <a:prstGeom prst="rect">
            <a:avLst/>
          </a:prstGeom>
          <a:effectLst>
            <a:outerShdw dist="128365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600" y="6540500"/>
            <a:ext cx="11061700" cy="1117600"/>
          </a:xfrm>
          <a:prstGeom prst="rect">
            <a:avLst/>
          </a:prstGeom>
          <a:effectLst>
            <a:outerShdw dist="128365" dir="5400000">
              <a:srgbClr val="E6E6E6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900" y="7988300"/>
            <a:ext cx="11061700" cy="1117600"/>
          </a:xfrm>
          <a:prstGeom prst="rect">
            <a:avLst/>
          </a:prstGeom>
          <a:effectLst>
            <a:outerShdw dist="128365" dir="5400000">
              <a:srgbClr val="E6E6E6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100" y="1803400"/>
            <a:ext cx="139700" cy="139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454900" y="8280400"/>
            <a:ext cx="8585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수행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방향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1300" y="7696200"/>
            <a:ext cx="2489200" cy="2082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98600" y="1905000"/>
            <a:ext cx="31623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100">
                <a:solidFill>
                  <a:srgbClr val="000000"/>
                </a:solidFill>
                <a:ea typeface="Pretendard ExtraBold"/>
              </a:rPr>
              <a:t>목차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03400" y="1625600"/>
            <a:ext cx="3098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700" b="0" i="0" u="none" strike="noStrike">
                <a:solidFill>
                  <a:srgbClr val="A0A0A0"/>
                </a:solidFill>
                <a:latin typeface="Anek Bangla Expanded Bold"/>
              </a:rPr>
              <a:t>INDEX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54900" y="2501900"/>
            <a:ext cx="8585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팀소개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7800" y="1917700"/>
            <a:ext cx="2540000" cy="2082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7454900" y="3949700"/>
            <a:ext cx="8585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 dirty="0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SemiBold"/>
              </a:rPr>
              <a:t>목적</a:t>
            </a:r>
            <a:r>
              <a:rPr lang="en-US" altLang="ko-KR" sz="2800" dirty="0">
                <a:solidFill>
                  <a:srgbClr val="000000"/>
                </a:solidFill>
                <a:ea typeface="Pretendard SemiBold"/>
              </a:rPr>
              <a:t> </a:t>
            </a:r>
            <a:r>
              <a:rPr lang="ko-KR" altLang="en-US" sz="2800" dirty="0">
                <a:solidFill>
                  <a:srgbClr val="000000"/>
                </a:solidFill>
                <a:ea typeface="Pretendard SemiBold"/>
              </a:rPr>
              <a:t>및 시장 분석</a:t>
            </a:r>
            <a:endParaRPr lang="ko-KR" sz="2800" b="0" i="0" u="none" strike="noStrike" dirty="0">
              <a:solidFill>
                <a:srgbClr val="000000"/>
              </a:solidFill>
              <a:ea typeface="Pretendard SemiBold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8600" y="3365500"/>
            <a:ext cx="2501900" cy="20828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7454900" y="5397500"/>
            <a:ext cx="8585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앱의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주요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기능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1300" y="4813300"/>
            <a:ext cx="2501900" cy="20828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7454900" y="6832600"/>
            <a:ext cx="8585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기술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0" y="6248400"/>
            <a:ext cx="2501900" cy="20828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7175500"/>
            <a:ext cx="16002000" cy="2120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3365500"/>
            <a:ext cx="7848600" cy="2768600"/>
          </a:xfrm>
          <a:prstGeom prst="rect">
            <a:avLst/>
          </a:prstGeom>
          <a:effectLst>
            <a:outerShdw dist="128059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673600" y="6210300"/>
            <a:ext cx="787400" cy="596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3300" y="7493000"/>
            <a:ext cx="5575300" cy="596900"/>
          </a:xfrm>
          <a:prstGeom prst="rect">
            <a:avLst/>
          </a:prstGeom>
          <a:effectLst>
            <a:outerShdw dist="91329" dir="5400000">
              <a:srgbClr val="D8D8D8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3700" y="3365500"/>
            <a:ext cx="7848600" cy="2768600"/>
          </a:xfrm>
          <a:prstGeom prst="rect">
            <a:avLst/>
          </a:prstGeom>
          <a:effectLst>
            <a:outerShdw dist="128059" dir="5400000">
              <a:srgbClr val="E6E6E6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2827000" y="6210300"/>
            <a:ext cx="787400" cy="596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610600" y="8216900"/>
            <a:ext cx="1066800" cy="38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플랫폼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연동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1231900"/>
            <a:ext cx="2717800" cy="26162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247900" y="3467100"/>
            <a:ext cx="5626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800" b="0" i="0" u="none" strike="noStrike">
                <a:solidFill>
                  <a:srgbClr val="FFFFFF"/>
                </a:solidFill>
                <a:ea typeface="Pretendard SemiBold"/>
              </a:rPr>
              <a:t>플랫폼</a:t>
            </a:r>
            <a:r>
              <a:rPr lang="en-US" sz="28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SemiBold"/>
              </a:rPr>
              <a:t>연동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73200" y="4838700"/>
            <a:ext cx="7239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API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활용한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자영업자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플랫폼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연동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26600" y="8026400"/>
            <a:ext cx="7239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 Open AI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MySQL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활용한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홍보용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메시지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제공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41500" y="8293100"/>
            <a:ext cx="6400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플랫폼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홍보용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메세지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제공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848100" y="7607300"/>
            <a:ext cx="2413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Anek Bangla Expanded Bold"/>
              </a:rPr>
              <a:t>FINAL GOAL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401300" y="3467100"/>
            <a:ext cx="5626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800" b="0" i="0" u="none" strike="noStrike">
                <a:solidFill>
                  <a:srgbClr val="FFFFFF"/>
                </a:solidFill>
                <a:ea typeface="Pretendard SemiBold"/>
              </a:rPr>
              <a:t>플랫폼</a:t>
            </a:r>
            <a:r>
              <a:rPr lang="en-US" sz="28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SemiBold"/>
              </a:rPr>
              <a:t>간</a:t>
            </a:r>
            <a:r>
              <a:rPr lang="en-US" sz="28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SemiBold"/>
              </a:rPr>
              <a:t>성과</a:t>
            </a:r>
            <a:r>
              <a:rPr lang="en-US" sz="28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SemiBold"/>
              </a:rPr>
              <a:t>비교</a:t>
            </a:r>
            <a:r>
              <a:rPr lang="en-US" sz="28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SemiBold"/>
              </a:rPr>
              <a:t>제공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639300" y="4394200"/>
            <a:ext cx="7239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카카오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네이버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, Meta API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Python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활용한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분석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 Word Cloud, Matplotlib, Seaborn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라이브러리를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활용한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       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시각화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자료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제공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300" y="3048000"/>
            <a:ext cx="9423400" cy="657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0" y="1270000"/>
            <a:ext cx="2413000" cy="2501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시퀀스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다이어그램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11430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517900"/>
            <a:ext cx="9207500" cy="5537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3700" y="3517900"/>
            <a:ext cx="6438900" cy="2057400"/>
          </a:xfrm>
          <a:prstGeom prst="rect">
            <a:avLst/>
          </a:prstGeom>
          <a:effectLst>
            <a:outerShdw dist="126362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5800" y="3746500"/>
            <a:ext cx="266700" cy="21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10000" y="3746500"/>
            <a:ext cx="266700" cy="215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 dirty="0">
                <a:solidFill>
                  <a:srgbClr val="000000"/>
                </a:solidFill>
                <a:ea typeface="Pretendard Black"/>
              </a:rPr>
              <a:t>플랫폼별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ea typeface="Pretendard Black"/>
              </a:rPr>
              <a:t>제품판매량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ea typeface="Pretendard Black"/>
              </a:rPr>
              <a:t>분석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1231900"/>
            <a:ext cx="2717800" cy="2616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061700" y="4292600"/>
            <a:ext cx="5613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플랫폼별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제품판매량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matplotlib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분석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그래프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45800" y="6743700"/>
            <a:ext cx="62103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200" b="0" i="0" u="none" strike="noStrike" spc="-100" dirty="0">
                <a:solidFill>
                  <a:srgbClr val="000000"/>
                </a:solidFill>
                <a:ea typeface="Pretendard Regular"/>
              </a:rPr>
              <a:t>플랫폼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2200" b="0" i="0" u="none" strike="noStrike" spc="-100" dirty="0" err="1">
                <a:solidFill>
                  <a:srgbClr val="000000"/>
                </a:solidFill>
                <a:ea typeface="Pretendard Regular"/>
              </a:rPr>
              <a:t>인스타샵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Pretendard Regular"/>
              </a:rPr>
              <a:t>네이버스토어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)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Pretendard Regular"/>
              </a:rPr>
              <a:t>들의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API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Pretendard Regular"/>
              </a:rPr>
              <a:t>활용하여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Pretendard Regular"/>
              </a:rPr>
              <a:t>가져온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Pretendard Regular"/>
              </a:rPr>
              <a:t>플랫폼당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Pretendard Regular"/>
              </a:rPr>
              <a:t>제품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Pretendard Regular"/>
              </a:rPr>
              <a:t>판매량을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python pandas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Pretendard Regular"/>
              </a:rPr>
              <a:t>이용해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Pretendard Regular"/>
              </a:rPr>
              <a:t>분석한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matplotlib 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Pretendard Regular"/>
              </a:rPr>
              <a:t>분석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Pretendard Regular"/>
              </a:rPr>
              <a:t>시각화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Pretendard Regular"/>
              </a:rPr>
              <a:t>자료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A78A1-C689-24A6-A235-CD5A222F9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49F3EA9-8209-6DE9-1C87-EF365C621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46249AD-216F-8EEC-CD98-BC11C88C6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2E59EC4-6C09-A744-125F-57CFDD29CD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517900"/>
            <a:ext cx="9207500" cy="5537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4BD1B04-F4F7-3419-6ECC-8D77284583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A937260-47EF-0898-9CAD-C7AA50390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5300" y="3517900"/>
            <a:ext cx="6489700" cy="5537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5E84CEC-29A5-E9F6-440A-881C173AAB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34700" y="3810000"/>
            <a:ext cx="190500" cy="1905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CD80AE2-4D90-08E0-0203-863858A495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87800" y="3810000"/>
            <a:ext cx="190500" cy="1905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0FE2E60-2424-8BF4-1138-4694750613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72800" y="6527800"/>
            <a:ext cx="5854700" cy="381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CA77725E-D32E-9853-D5FD-04A38462E1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25200" y="5175250"/>
            <a:ext cx="317500" cy="2794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2A27745D-B8C1-09B6-BF8D-528FDE15C4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25200" y="7664450"/>
            <a:ext cx="317500" cy="2794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0BDB01DE-2530-1C0C-381A-36CB36216A9D}"/>
              </a:ext>
            </a:extLst>
          </p:cNvPr>
          <p:cNvSpPr txBox="1"/>
          <p:nvPr/>
        </p:nvSpPr>
        <p:spPr>
          <a:xfrm>
            <a:off x="1803400" y="3848100"/>
            <a:ext cx="3644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ExtraBold"/>
              </a:rPr>
              <a:t>[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ExtraBold"/>
              </a:rPr>
              <a:t>예상 소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ExtraBold"/>
              </a:rPr>
              <a:t>상공인시장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ExtraBold"/>
              </a:rPr>
              <a:t>경기동향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ExtraBold"/>
              </a:rPr>
              <a:t> ]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E7284261-5034-1025-D2ED-51F441F1DC22}"/>
              </a:ext>
            </a:extLst>
          </p:cNvPr>
          <p:cNvSpPr txBox="1"/>
          <p:nvPr/>
        </p:nvSpPr>
        <p:spPr>
          <a:xfrm>
            <a:off x="11912600" y="5118100"/>
            <a:ext cx="4927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 fontAlgn="base">
              <a:spcBef>
                <a:spcPts val="300"/>
              </a:spcBef>
              <a:spcAft>
                <a:spcPts val="300"/>
              </a:spcAft>
            </a:pPr>
            <a:r>
              <a:rPr lang="ko-KR" altLang="en-US" sz="2400" b="0" i="0" dirty="0">
                <a:effectLst/>
                <a:latin typeface="Pretendard Regular" panose="020B0600000101010101" charset="-127"/>
              </a:rPr>
              <a:t>플랫폼 맞춤형 마케팅으로 </a:t>
            </a:r>
            <a:endParaRPr lang="en-US" altLang="ko-KR" sz="2400" b="0" i="0" dirty="0">
              <a:effectLst/>
              <a:latin typeface="Pretendard Regular" panose="020B0600000101010101" charset="-127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</a:pPr>
            <a:r>
              <a:rPr lang="ko-KR" altLang="en-US" sz="2400" b="0" i="0" dirty="0">
                <a:effectLst/>
                <a:latin typeface="Pretendard Regular" panose="020B0600000101010101" charset="-127"/>
              </a:rPr>
              <a:t>플랫폼 시장 활성화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B716B043-55F8-02F9-864C-63A7C8035EF7}"/>
              </a:ext>
            </a:extLst>
          </p:cNvPr>
          <p:cNvSpPr txBox="1"/>
          <p:nvPr/>
        </p:nvSpPr>
        <p:spPr>
          <a:xfrm>
            <a:off x="11912600" y="7607300"/>
            <a:ext cx="5689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 fontAlgn="base">
              <a:spcBef>
                <a:spcPts val="300"/>
              </a:spcBef>
              <a:spcAft>
                <a:spcPts val="300"/>
              </a:spcAft>
            </a:pPr>
            <a:r>
              <a:rPr lang="ko-KR" altLang="en-US" sz="2400" b="0" i="0" dirty="0">
                <a:effectLst/>
                <a:latin typeface="Pretendard Regular" panose="020B0600000101010101" charset="-127"/>
              </a:rPr>
              <a:t>각 플랫폼별 취약점 완화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34960E0E-9FFF-5E4B-F516-F981799914F7}"/>
              </a:ext>
            </a:extLst>
          </p:cNvPr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000" b="0" i="0" u="none" strike="noStrike" dirty="0">
                <a:solidFill>
                  <a:srgbClr val="000000"/>
                </a:solidFill>
                <a:ea typeface="Pretendard Black"/>
              </a:rPr>
              <a:t>프로젝트 기대효과</a:t>
            </a:r>
            <a:endParaRPr lang="ko-KR" sz="5000" b="0" i="0" u="none" strike="noStrike" dirty="0">
              <a:solidFill>
                <a:srgbClr val="000000"/>
              </a:solidFill>
              <a:ea typeface="Pretendard Black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7CD57DDD-EF26-6452-20A9-364891334B04}"/>
              </a:ext>
            </a:extLst>
          </p:cNvPr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  <p:pic>
        <p:nvPicPr>
          <p:cNvPr id="23" name="Picture 6">
            <a:extLst>
              <a:ext uri="{FF2B5EF4-FFF2-40B4-BE49-F238E27FC236}">
                <a16:creationId xmlns:a16="http://schemas.microsoft.com/office/drawing/2014/main" id="{4CF00D38-5D92-A4AE-B3B6-16F56EE741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39900" y="4457700"/>
            <a:ext cx="8001000" cy="4127500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020E4955-9278-FDAC-E2A8-DAE800F60E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" y="1231900"/>
            <a:ext cx="27178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2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D8D8D8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581400"/>
            <a:ext cx="16002000" cy="5727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 dirty="0">
                <a:solidFill>
                  <a:srgbClr val="000000"/>
                </a:solidFill>
                <a:ea typeface="Pretendard Black"/>
              </a:rPr>
              <a:t>추후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ea typeface="Pretendard Black"/>
              </a:rPr>
              <a:t>진행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ea typeface="Pretendard Black"/>
              </a:rPr>
              <a:t>방향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231900"/>
            <a:ext cx="2717800" cy="2616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057400" y="4584700"/>
            <a:ext cx="14732000" cy="373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7700"/>
              </a:lnSpc>
            </a:pP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 - AI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추천의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마케팅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문구를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바탕으로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인스타그램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네이버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등의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다양한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플랫폼에도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대응할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있는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기능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구현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예정</a:t>
            </a:r>
          </a:p>
          <a:p>
            <a:pPr lvl="0" algn="l">
              <a:lnSpc>
                <a:spcPct val="157700"/>
              </a:lnSpc>
            </a:pPr>
            <a:endParaRPr lang="ko-KR" sz="2300" b="0" i="0" u="none" strike="noStrike" spc="-100" dirty="0">
              <a:solidFill>
                <a:srgbClr val="000000"/>
              </a:solidFill>
              <a:ea typeface="Pretendard Medium"/>
            </a:endParaRPr>
          </a:p>
          <a:p>
            <a:pPr lvl="0" algn="l">
              <a:lnSpc>
                <a:spcPct val="157700"/>
              </a:lnSpc>
            </a:pP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- AI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기반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추천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키워드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or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사용자가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키워드를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바탕으로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15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초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내외의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짧은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영상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광고를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자동으로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제작하여</a:t>
            </a:r>
          </a:p>
          <a:p>
            <a:pPr lvl="0" algn="l">
              <a:lnSpc>
                <a:spcPct val="157700"/>
              </a:lnSpc>
            </a:pPr>
            <a:endParaRPr lang="ko-KR" sz="2300" b="0" i="0" u="none" strike="noStrike" spc="-100" dirty="0">
              <a:solidFill>
                <a:srgbClr val="000000"/>
              </a:solidFill>
              <a:ea typeface="Pretendard Medium"/>
            </a:endParaRPr>
          </a:p>
          <a:p>
            <a:pPr lvl="0" algn="l">
              <a:lnSpc>
                <a:spcPct val="157700"/>
              </a:lnSpc>
            </a:pP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   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인스타그램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스토리와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네이버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광고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유튜브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등의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여러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플랫폼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광고로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업로드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할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있는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기능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구현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예정</a:t>
            </a:r>
          </a:p>
          <a:p>
            <a:pPr lvl="0" algn="l">
              <a:lnSpc>
                <a:spcPct val="157700"/>
              </a:lnSpc>
            </a:pPr>
            <a:endParaRPr lang="ko-KR" sz="2300" b="0" i="0" u="none" strike="noStrike" spc="-100" dirty="0">
              <a:solidFill>
                <a:srgbClr val="000000"/>
              </a:solidFill>
              <a:ea typeface="Pretendard Medium"/>
            </a:endParaRPr>
          </a:p>
          <a:p>
            <a:pPr lvl="0" algn="l">
              <a:lnSpc>
                <a:spcPct val="157700"/>
              </a:lnSpc>
            </a:pP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기존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카카오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네이버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,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인스타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API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에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 err="1">
                <a:solidFill>
                  <a:srgbClr val="000000"/>
                </a:solidFill>
                <a:ea typeface="Pretendard Medium"/>
              </a:rPr>
              <a:t>국한되지않고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더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다양한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플랫폼들이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연동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될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예정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587500" y="279400"/>
            <a:ext cx="15913100" cy="14160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20800" y="5969000"/>
            <a:ext cx="1165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질의응답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587500" y="622300"/>
            <a:ext cx="20015200" cy="13538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181100"/>
            <a:ext cx="2616200" cy="2590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3695700"/>
            <a:ext cx="3289300" cy="5168900"/>
          </a:xfrm>
          <a:prstGeom prst="rect">
            <a:avLst/>
          </a:prstGeom>
          <a:effectLst>
            <a:outerShdw dist="126269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4700" y="4673600"/>
            <a:ext cx="1473200" cy="1778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4800" y="3695700"/>
            <a:ext cx="3289300" cy="5168900"/>
          </a:xfrm>
          <a:prstGeom prst="rect">
            <a:avLst/>
          </a:prstGeom>
          <a:effectLst>
            <a:outerShdw dist="126269" dir="5400000">
              <a:srgbClr val="E6E6E6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3500" y="4673600"/>
            <a:ext cx="1219200" cy="1778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55700" y="3695700"/>
            <a:ext cx="3289300" cy="5168900"/>
          </a:xfrm>
          <a:prstGeom prst="rect">
            <a:avLst/>
          </a:prstGeom>
          <a:effectLst>
            <a:outerShdw dist="126269" dir="5400000">
              <a:srgbClr val="E6E6E6">
                <a:alpha val="10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19300" y="4673600"/>
            <a:ext cx="1574800" cy="1778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3900" y="3695700"/>
            <a:ext cx="3289300" cy="5168900"/>
          </a:xfrm>
          <a:prstGeom prst="rect">
            <a:avLst/>
          </a:prstGeom>
          <a:effectLst>
            <a:outerShdw dist="126269" dir="5400000">
              <a:srgbClr val="E6E6E6">
                <a:alpha val="100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55300" y="4673600"/>
            <a:ext cx="1219200" cy="1778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134600" y="6680200"/>
            <a:ext cx="224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유지선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033000" y="7607300"/>
            <a:ext cx="2514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피그마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디자인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, </a:t>
            </a:r>
          </a:p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구현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개발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47300" y="3810000"/>
            <a:ext cx="2222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 spc="100">
                <a:solidFill>
                  <a:srgbClr val="FFFFFF"/>
                </a:solidFill>
                <a:ea typeface="Anek Bangla Expanded SemiBold"/>
              </a:rPr>
              <a:t>팀원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팀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소개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업무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분담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63700" y="6680200"/>
            <a:ext cx="224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조선영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49400" y="7607300"/>
            <a:ext cx="2514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DB ERD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플로우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산출물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관리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76400" y="3810000"/>
            <a:ext cx="2222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 spc="100">
                <a:solidFill>
                  <a:srgbClr val="FFFFFF"/>
                </a:solidFill>
                <a:ea typeface="Anek Bangla Expanded SemiBold"/>
              </a:rPr>
              <a:t>팀장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892800" y="6680200"/>
            <a:ext cx="224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이찬웅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791200" y="7607300"/>
            <a:ext cx="2514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000" b="0" i="0" u="none" strike="noStrike" spc="-100" dirty="0">
                <a:solidFill>
                  <a:srgbClr val="000000"/>
                </a:solidFill>
                <a:ea typeface="Pretendard Regular"/>
              </a:rPr>
              <a:t>발표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 dirty="0">
                <a:solidFill>
                  <a:srgbClr val="000000"/>
                </a:solidFill>
                <a:ea typeface="Pretendard Regular"/>
              </a:rPr>
              <a:t>자료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 dirty="0">
                <a:solidFill>
                  <a:srgbClr val="000000"/>
                </a:solidFill>
                <a:ea typeface="Pretendard Regular"/>
              </a:rPr>
              <a:t>제작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Pretendard Regular"/>
              </a:rPr>
              <a:t>, </a:t>
            </a:r>
          </a:p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000" b="0" i="0" u="none" strike="noStrike" spc="-100" dirty="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 dirty="0">
                <a:solidFill>
                  <a:srgbClr val="000000"/>
                </a:solidFill>
                <a:ea typeface="Pretendard Regular"/>
              </a:rPr>
              <a:t>추출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 dirty="0">
                <a:solidFill>
                  <a:srgbClr val="000000"/>
                </a:solidFill>
                <a:ea typeface="Pretendard Regular"/>
              </a:rPr>
              <a:t>처리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905500" y="3810000"/>
            <a:ext cx="2222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 spc="100">
                <a:solidFill>
                  <a:srgbClr val="FFFFFF"/>
                </a:solidFill>
                <a:ea typeface="Anek Bangla Expanded SemiBold"/>
              </a:rPr>
              <a:t>팀원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376400" y="6680200"/>
            <a:ext cx="224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윤상현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262100" y="7607300"/>
            <a:ext cx="2514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PPT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작성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, </a:t>
            </a:r>
          </a:p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구현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개발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389100" y="3810000"/>
            <a:ext cx="2222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 spc="100">
                <a:solidFill>
                  <a:srgbClr val="FFFFFF"/>
                </a:solidFill>
                <a:ea typeface="Anek Bangla Expanded SemiBold"/>
              </a:rPr>
              <a:t>팀원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00200" y="279400"/>
            <a:ext cx="13741400" cy="14122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20800" y="5969000"/>
            <a:ext cx="1165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100" dirty="0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8000" b="0" i="0" u="none" strike="noStrike" spc="100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8000" b="0" i="0" u="none" strike="noStrike" spc="100" dirty="0">
                <a:solidFill>
                  <a:srgbClr val="000000"/>
                </a:solidFill>
                <a:ea typeface="Pretendard Light"/>
              </a:rPr>
              <a:t>목적</a:t>
            </a:r>
            <a:r>
              <a:rPr lang="en-US" sz="8000" b="0" i="0" u="none" strike="noStrike" spc="100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8000" b="0" i="0" u="none" strike="noStrike" spc="100" dirty="0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8000" b="0" i="0" u="none" strike="noStrike" spc="100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8000" b="0" i="0" u="none" strike="noStrike" spc="100" dirty="0">
                <a:solidFill>
                  <a:srgbClr val="000000"/>
                </a:solidFill>
                <a:ea typeface="Pretendard Light"/>
              </a:rPr>
              <a:t>시장 분석</a:t>
            </a:r>
            <a:endParaRPr lang="ko-KR" sz="8000" b="0" i="0" u="none" strike="noStrike" spc="100" dirty="0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517900"/>
            <a:ext cx="9207500" cy="5537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3700" y="3517900"/>
            <a:ext cx="6438900" cy="2057400"/>
          </a:xfrm>
          <a:prstGeom prst="rect">
            <a:avLst/>
          </a:prstGeom>
          <a:effectLst>
            <a:outerShdw dist="126362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5800" y="3746500"/>
            <a:ext cx="266700" cy="21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10000" y="3746500"/>
            <a:ext cx="266700" cy="215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프로젝트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목적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800" y="1231900"/>
            <a:ext cx="2730500" cy="2616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061700" y="4292600"/>
            <a:ext cx="5613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자영업자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플랫폼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분석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홍보성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메시지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추천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플랫폼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45800" y="6515100"/>
            <a:ext cx="6210300" cy="173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다양한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플랫폼을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운영하는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개인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자영업자를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대상으로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플랫폼별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성과를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분석하고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고객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반응에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기반한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마케팅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문구를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추천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카카오톡으로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발송할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플랫폼을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구축한다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517900"/>
            <a:ext cx="9207500" cy="5537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9900" y="4457700"/>
            <a:ext cx="8001000" cy="412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5300" y="3517900"/>
            <a:ext cx="6489700" cy="5537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34700" y="3810000"/>
            <a:ext cx="190500" cy="19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87800" y="3810000"/>
            <a:ext cx="190500" cy="19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72800" y="5600700"/>
            <a:ext cx="58547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34700" y="7251700"/>
            <a:ext cx="58547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25200" y="4737100"/>
            <a:ext cx="317500" cy="279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25200" y="6311900"/>
            <a:ext cx="317500" cy="279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25200" y="7950200"/>
            <a:ext cx="317500" cy="279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803400" y="3848100"/>
            <a:ext cx="3644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ExtraBold"/>
              </a:rPr>
              <a:t>[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ExtraBold"/>
              </a:rPr>
              <a:t>소상공인시장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ExtraBold"/>
              </a:rPr>
              <a:t>경기동향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ExtraBold"/>
              </a:rPr>
              <a:t> ]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800" y="1244600"/>
            <a:ext cx="2730500" cy="25908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1760200" y="4749800"/>
            <a:ext cx="4800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문구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추천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기능으로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마케팅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성과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개선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760200" y="6070600"/>
            <a:ext cx="76327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플랫폼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운영에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익숙하지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않은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자영업자도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쉽게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마케팅을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활용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가능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760200" y="7848600"/>
            <a:ext cx="4800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자영업자는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플랫폼의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전략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구축이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가능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000" b="0" i="0" u="none" strike="noStrike" dirty="0">
                <a:solidFill>
                  <a:srgbClr val="000000"/>
                </a:solidFill>
                <a:ea typeface="Pretendard Black"/>
              </a:rPr>
              <a:t>시장 분석</a:t>
            </a:r>
            <a:endParaRPr lang="ko-KR" sz="5000" b="0" i="0" u="none" strike="noStrike" dirty="0">
              <a:solidFill>
                <a:srgbClr val="000000"/>
              </a:solidFill>
              <a:ea typeface="Pretendard Black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43000" y="9169400"/>
            <a:ext cx="15087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9E9E9E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9E9E9E">
                    <a:alpha val="94902"/>
                  </a:srgbClr>
                </a:solidFill>
                <a:ea typeface="Pretendard Regular"/>
              </a:rPr>
              <a:t>출처</a:t>
            </a:r>
            <a:r>
              <a:rPr lang="en-US" sz="2200" b="0" i="0" u="none" strike="noStrike" spc="-100" dirty="0">
                <a:solidFill>
                  <a:srgbClr val="9E9E9E">
                    <a:alpha val="94902"/>
                  </a:srgbClr>
                </a:solidFill>
                <a:latin typeface="Pretendard Regular"/>
              </a:rPr>
              <a:t> : https://www.index.go.kr/unity/potal/main/EachDtlPageDetail.do?idx_cd=1199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3136900"/>
            <a:ext cx="13246100" cy="4508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7759700"/>
            <a:ext cx="16002000" cy="1384300"/>
          </a:xfrm>
          <a:prstGeom prst="rect">
            <a:avLst/>
          </a:prstGeom>
          <a:effectLst>
            <a:outerShdw dist="127279" dir="5400000">
              <a:srgbClr val="D8D8D8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800" y="1244600"/>
            <a:ext cx="2730500" cy="2590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플랫폼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타켓층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51000" y="8026400"/>
            <a:ext cx="149860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코로나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19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충격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이후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회복세를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보이는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자영업자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수는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2021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년부터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지속적으로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증가하는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추세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이러한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자영업자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증가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추세는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관련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앱의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잠재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수요층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확대를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의미하며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자영업자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타겟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개발의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시장성을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뒷받침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3000" y="9169400"/>
            <a:ext cx="15087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9E9E9E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9E9E9E">
                    <a:alpha val="94902"/>
                  </a:srgbClr>
                </a:solidFill>
                <a:ea typeface="Pretendard Regular"/>
              </a:rPr>
              <a:t>출처</a:t>
            </a:r>
            <a:r>
              <a:rPr lang="en-US" sz="2200" b="0" i="0" u="none" strike="noStrike" spc="-100">
                <a:solidFill>
                  <a:srgbClr val="9E9E9E">
                    <a:alpha val="94902"/>
                  </a:srgbClr>
                </a:solidFill>
                <a:latin typeface="Pretendard Regular"/>
              </a:rPr>
              <a:t> : https://www.index.go.kr/unity/potal/main/EachDtlPageDetail.do?idx_cd=2779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00200" y="279400"/>
            <a:ext cx="13792200" cy="14122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20800" y="5969000"/>
            <a:ext cx="1165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앱의</a:t>
            </a:r>
            <a:r>
              <a:rPr lang="en-US" sz="8000" b="0" i="0" u="none" strike="noStrike" spc="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주요</a:t>
            </a:r>
            <a:r>
              <a:rPr lang="en-US" sz="8000" b="0" i="0" u="none" strike="noStrike" spc="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기능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517900"/>
            <a:ext cx="9207500" cy="5537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6100" y="3517900"/>
            <a:ext cx="6438900" cy="2057400"/>
          </a:xfrm>
          <a:prstGeom prst="rect">
            <a:avLst/>
          </a:prstGeom>
          <a:effectLst>
            <a:outerShdw dist="126362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34700" y="3771900"/>
            <a:ext cx="266700" cy="21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75100" y="3771900"/>
            <a:ext cx="266700" cy="215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08300" y="1828800"/>
            <a:ext cx="9042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앱의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주요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기능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로그인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화면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500" y="1244600"/>
            <a:ext cx="2717800" cy="2590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163300" y="4127500"/>
            <a:ext cx="5626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사업자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등록증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인증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역할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 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20400" y="6070600"/>
            <a:ext cx="6210300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트렌드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&amp;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반응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분석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플랫폼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맞춤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문구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추천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카카오톡으로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간편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발송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성능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자유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인스타그램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제품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링크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추가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248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653</Words>
  <Application>Microsoft Office PowerPoint</Application>
  <PresentationFormat>사용자 지정</PresentationFormat>
  <Paragraphs>141</Paragraphs>
  <Slides>26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40" baseType="lpstr">
      <vt:lpstr>Pretendard Regular</vt:lpstr>
      <vt:lpstr>Pretendard Medium</vt:lpstr>
      <vt:lpstr>Anek Bangla Expanded Bold</vt:lpstr>
      <vt:lpstr>Pretendard SemiBold</vt:lpstr>
      <vt:lpstr>Pretendard Light</vt:lpstr>
      <vt:lpstr>Arial</vt:lpstr>
      <vt:lpstr>Pretendard Bold</vt:lpstr>
      <vt:lpstr>Pretendard ExtraBold</vt:lpstr>
      <vt:lpstr>Anek Bangla Expanded Medium</vt:lpstr>
      <vt:lpstr>맑은 고딕</vt:lpstr>
      <vt:lpstr>Pretendard Black</vt:lpstr>
      <vt:lpstr>Calibri</vt:lpstr>
      <vt:lpstr>Anek Bangla Expanded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Admin</dc:creator>
  <cp:lastModifiedBy>Admin</cp:lastModifiedBy>
  <cp:revision>10</cp:revision>
  <dcterms:created xsi:type="dcterms:W3CDTF">2006-08-16T00:00:00Z</dcterms:created>
  <dcterms:modified xsi:type="dcterms:W3CDTF">2025-05-09T05:10:19Z</dcterms:modified>
</cp:coreProperties>
</file>